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266" r:id="rId3"/>
    <p:sldId id="314" r:id="rId4"/>
    <p:sldId id="315" r:id="rId5"/>
    <p:sldId id="282" r:id="rId6"/>
    <p:sldId id="273" r:id="rId7"/>
    <p:sldId id="301" r:id="rId8"/>
    <p:sldId id="302" r:id="rId9"/>
    <p:sldId id="303" r:id="rId10"/>
    <p:sldId id="304" r:id="rId11"/>
    <p:sldId id="305" r:id="rId12"/>
    <p:sldId id="309" r:id="rId13"/>
    <p:sldId id="310" r:id="rId14"/>
    <p:sldId id="312" r:id="rId15"/>
    <p:sldId id="316" r:id="rId16"/>
    <p:sldId id="306" r:id="rId17"/>
    <p:sldId id="307" r:id="rId18"/>
    <p:sldId id="286" r:id="rId19"/>
    <p:sldId id="313"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313941"/>
    <a:srgbClr val="499195"/>
    <a:srgbClr val="03E9F4"/>
    <a:srgbClr val="357F9B"/>
    <a:srgbClr val="F9FCFD"/>
    <a:srgbClr val="5268A5"/>
    <a:srgbClr val="4276AA"/>
    <a:srgbClr val="201C4E"/>
    <a:srgbClr val="32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810" autoAdjust="0"/>
  </p:normalViewPr>
  <p:slideViewPr>
    <p:cSldViewPr snapToGrid="0" showGuides="1">
      <p:cViewPr varScale="1">
        <p:scale>
          <a:sx n="96" d="100"/>
          <a:sy n="96" d="100"/>
        </p:scale>
        <p:origin x="130" y="6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4/16/2023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title"/>
          </p:nvPr>
        </p:nvSpPr>
        <p:spPr>
          <a:xfrm>
            <a:off x="371475" y="1334424"/>
            <a:ext cx="4448175" cy="1520824"/>
          </a:xfrm>
        </p:spPr>
        <p:txBody>
          <a:bodyPr anchor="b">
            <a:normAutofit/>
          </a:bodyPr>
          <a:lstStyle/>
          <a:p>
            <a:r>
              <a:rPr lang="en-US" u="sng" dirty="0"/>
              <a:t>Sales</a:t>
            </a:r>
            <a:r>
              <a:rPr lang="en-US" dirty="0"/>
              <a:t> </a:t>
            </a:r>
            <a:r>
              <a:rPr lang="en-US" u="sng" dirty="0"/>
              <a:t>Insights</a:t>
            </a:r>
            <a:r>
              <a:rPr lang="en-US" dirty="0"/>
              <a:t> – </a:t>
            </a:r>
            <a:r>
              <a:rPr lang="en-US" b="0"/>
              <a:t>(</a:t>
            </a:r>
            <a:r>
              <a:rPr lang="en-US" b="0" u="sng"/>
              <a:t>Video</a:t>
            </a:r>
            <a:r>
              <a:rPr lang="en-US" b="0"/>
              <a:t> </a:t>
            </a:r>
            <a:r>
              <a:rPr lang="en-US" b="0" u="sng"/>
              <a:t>Games Sales</a:t>
            </a:r>
            <a:r>
              <a:rPr lang="en-US" b="0"/>
              <a:t>)</a:t>
            </a:r>
          </a:p>
        </p:txBody>
      </p:sp>
      <p:sp>
        <p:nvSpPr>
          <p:cNvPr id="11" name="Slide Number Placeholder 2">
            <a:extLst>
              <a:ext uri="{FF2B5EF4-FFF2-40B4-BE49-F238E27FC236}">
                <a16:creationId xmlns:a16="http://schemas.microsoft.com/office/drawing/2014/main" id="{D2CCFD42-F0B6-BA3E-9ADF-974C72B87C17}"/>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noProof="0" smtClean="0"/>
              <a:pPr>
                <a:spcAft>
                  <a:spcPts val="600"/>
                </a:spcAft>
              </a:pPr>
              <a:t>1</a:t>
            </a:fld>
            <a:endParaRPr lang="en-US" noProof="0"/>
          </a:p>
        </p:txBody>
      </p:sp>
      <p:sp>
        <p:nvSpPr>
          <p:cNvPr id="4" name="Subtitle 3">
            <a:extLst>
              <a:ext uri="{FF2B5EF4-FFF2-40B4-BE49-F238E27FC236}">
                <a16:creationId xmlns:a16="http://schemas.microsoft.com/office/drawing/2014/main" id="{C6D24F99-E026-485A-96CD-AEC98137262A}"/>
              </a:ext>
            </a:extLst>
          </p:cNvPr>
          <p:cNvSpPr>
            <a:spLocks noGrp="1"/>
          </p:cNvSpPr>
          <p:nvPr>
            <p:ph sz="half" idx="1"/>
          </p:nvPr>
        </p:nvSpPr>
        <p:spPr>
          <a:xfrm>
            <a:off x="371475" y="3118776"/>
            <a:ext cx="2926800" cy="3081922"/>
          </a:xfrm>
        </p:spPr>
        <p:txBody>
          <a:bodyPr>
            <a:normAutofit/>
          </a:bodyPr>
          <a:lstStyle/>
          <a:p>
            <a:r>
              <a:rPr lang="en-US" b="1"/>
              <a:t>GROUP - 7</a:t>
            </a:r>
          </a:p>
          <a:p>
            <a:r>
              <a:rPr lang="en-US" b="1"/>
              <a:t>Harshil Gosai – 8854656</a:t>
            </a:r>
          </a:p>
          <a:p>
            <a:r>
              <a:rPr lang="en-US" b="1"/>
              <a:t>Abhishek Mistry – 8790473</a:t>
            </a:r>
          </a:p>
          <a:p>
            <a:r>
              <a:rPr lang="en-US" b="1"/>
              <a:t>Pooja Patel - 8856196</a:t>
            </a:r>
          </a:p>
        </p:txBody>
      </p:sp>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2"/>
          <a:srcRect r="21648" b="2"/>
          <a:stretch/>
        </p:blipFill>
        <p:spPr>
          <a:xfrm>
            <a:off x="4908415" y="-4277"/>
            <a:ext cx="7283585" cy="6204974"/>
          </a:xfrm>
          <a:noFill/>
          <a:effectLst>
            <a:outerShdw blurRad="50800" dist="38100" dir="5400000" algn="t"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Insight - 5</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6" name="Picture 5">
            <a:extLst>
              <a:ext uri="{FF2B5EF4-FFF2-40B4-BE49-F238E27FC236}">
                <a16:creationId xmlns:a16="http://schemas.microsoft.com/office/drawing/2014/main" id="{F81007E2-EB3B-4C6D-8367-60584A620A1C}"/>
              </a:ext>
            </a:extLst>
          </p:cNvPr>
          <p:cNvPicPr>
            <a:picLocks noChangeAspect="1"/>
          </p:cNvPicPr>
          <p:nvPr/>
        </p:nvPicPr>
        <p:blipFill>
          <a:blip r:embed="rId2"/>
          <a:srcRect t="2933" b="2933"/>
          <a:stretch/>
        </p:blipFill>
        <p:spPr>
          <a:xfrm>
            <a:off x="371475" y="1181107"/>
            <a:ext cx="7029990" cy="5094620"/>
          </a:xfrm>
          <a:prstGeom prst="rect">
            <a:avLst/>
          </a:prstGeom>
        </p:spPr>
      </p:pic>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normAutofit/>
          </a:bodyPr>
          <a:lstStyle/>
          <a:p>
            <a:r>
              <a:rPr lang="en-US" sz="2000" b="1" dirty="0">
                <a:effectLst/>
                <a:cs typeface="Calibri" panose="020F0502020204030204" pitchFamily="34" charset="0"/>
              </a:rPr>
              <a:t>ONE INTERESTING THING TO NOTE THAT SALES ARE GENREALLY HIGHER TOWARDS THE YEAR END.</a:t>
            </a:r>
          </a:p>
          <a:p>
            <a:r>
              <a:rPr lang="en-US" sz="2000" b="1" dirty="0">
                <a:effectLst/>
                <a:cs typeface="Calibri" panose="020F0502020204030204" pitchFamily="34" charset="0"/>
              </a:rPr>
              <a:t>ONE ASSUMPTION CAN BE MADE THAT, DUE TO FESTIVE SEASONS LIKE CHRISTMAS, HOLIDAYS HAPPENING DURING THAT PERIOD OF TIME, MORE GAMES WERE SOLD AND THERE WERE FREE TIME FOR GAMERS TO PLAY TOO.</a:t>
            </a:r>
          </a:p>
        </p:txBody>
      </p:sp>
      <p:sp>
        <p:nvSpPr>
          <p:cNvPr id="13" name="Oval 12">
            <a:extLst>
              <a:ext uri="{FF2B5EF4-FFF2-40B4-BE49-F238E27FC236}">
                <a16:creationId xmlns:a16="http://schemas.microsoft.com/office/drawing/2014/main" id="{B6424F7D-3B8A-47CA-B998-46F5A8235E06}"/>
              </a:ext>
            </a:extLst>
          </p:cNvPr>
          <p:cNvSpPr/>
          <p:nvPr/>
        </p:nvSpPr>
        <p:spPr>
          <a:xfrm>
            <a:off x="177356" y="1312495"/>
            <a:ext cx="7692705" cy="1237758"/>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949848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Insight - 6</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11</a:t>
            </a:fld>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normAutofit/>
          </a:bodyPr>
          <a:lstStyle/>
          <a:p>
            <a:r>
              <a:rPr lang="en-US" sz="2000" b="1" dirty="0">
                <a:effectLst/>
                <a:cs typeface="Calibri" panose="020F0502020204030204" pitchFamily="34" charset="0"/>
              </a:rPr>
              <a:t>WHAT ARE THE IMPORTANT FACTORS THAT AFFECTS THE OVERALL SALES VOLUME?</a:t>
            </a:r>
          </a:p>
          <a:p>
            <a:pPr marL="457200" indent="-457200">
              <a:buFont typeface="+mj-lt"/>
              <a:buAutoNum type="arabicPeriod"/>
            </a:pPr>
            <a:r>
              <a:rPr lang="en-US" sz="2000" b="1" dirty="0">
                <a:cs typeface="Calibri" panose="020F0502020204030204" pitchFamily="34" charset="0"/>
              </a:rPr>
              <a:t>CRITIC SCORE</a:t>
            </a:r>
          </a:p>
          <a:p>
            <a:pPr marL="457200" indent="-457200">
              <a:buFont typeface="+mj-lt"/>
              <a:buAutoNum type="arabicPeriod"/>
            </a:pPr>
            <a:r>
              <a:rPr lang="en-US" sz="2000" b="1" dirty="0">
                <a:effectLst/>
                <a:cs typeface="Calibri" panose="020F0502020204030204" pitchFamily="34" charset="0"/>
              </a:rPr>
              <a:t>RELEASE MONTH – NOVEMBER</a:t>
            </a:r>
          </a:p>
          <a:p>
            <a:pPr marL="457200" indent="-457200">
              <a:buFont typeface="+mj-lt"/>
              <a:buAutoNum type="arabicPeriod"/>
            </a:pPr>
            <a:r>
              <a:rPr lang="en-US" sz="2000" b="1" dirty="0">
                <a:cs typeface="Calibri" panose="020F0502020204030204" pitchFamily="34" charset="0"/>
              </a:rPr>
              <a:t>PLATFORM – PLAYSTATION</a:t>
            </a:r>
          </a:p>
          <a:p>
            <a:pPr marL="457200" indent="-457200">
              <a:buFont typeface="+mj-lt"/>
              <a:buAutoNum type="arabicPeriod"/>
            </a:pPr>
            <a:r>
              <a:rPr lang="en-US" sz="2000" b="1" dirty="0">
                <a:effectLst/>
                <a:cs typeface="Calibri" panose="020F0502020204030204" pitchFamily="34" charset="0"/>
              </a:rPr>
              <a:t>POPULAR GENRE - ACTION</a:t>
            </a:r>
          </a:p>
        </p:txBody>
      </p:sp>
      <p:pic>
        <p:nvPicPr>
          <p:cNvPr id="9" name="Picture 8">
            <a:extLst>
              <a:ext uri="{FF2B5EF4-FFF2-40B4-BE49-F238E27FC236}">
                <a16:creationId xmlns:a16="http://schemas.microsoft.com/office/drawing/2014/main" id="{12055FCD-BC62-48EF-A888-D624167EACF7}"/>
              </a:ext>
            </a:extLst>
          </p:cNvPr>
          <p:cNvPicPr>
            <a:picLocks noChangeAspect="1"/>
          </p:cNvPicPr>
          <p:nvPr/>
        </p:nvPicPr>
        <p:blipFill>
          <a:blip r:embed="rId2"/>
          <a:stretch>
            <a:fillRect/>
          </a:stretch>
        </p:blipFill>
        <p:spPr>
          <a:xfrm>
            <a:off x="265726" y="1300294"/>
            <a:ext cx="5599084" cy="4800048"/>
          </a:xfrm>
          <a:prstGeom prst="rect">
            <a:avLst/>
          </a:prstGeom>
        </p:spPr>
      </p:pic>
      <p:sp>
        <p:nvSpPr>
          <p:cNvPr id="13" name="Oval 12">
            <a:extLst>
              <a:ext uri="{FF2B5EF4-FFF2-40B4-BE49-F238E27FC236}">
                <a16:creationId xmlns:a16="http://schemas.microsoft.com/office/drawing/2014/main" id="{B6424F7D-3B8A-47CA-B998-46F5A8235E06}"/>
              </a:ext>
            </a:extLst>
          </p:cNvPr>
          <p:cNvSpPr/>
          <p:nvPr/>
        </p:nvSpPr>
        <p:spPr>
          <a:xfrm>
            <a:off x="371475" y="2109378"/>
            <a:ext cx="4344310" cy="40803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
        <p:nvSpPr>
          <p:cNvPr id="11" name="Oval 10">
            <a:extLst>
              <a:ext uri="{FF2B5EF4-FFF2-40B4-BE49-F238E27FC236}">
                <a16:creationId xmlns:a16="http://schemas.microsoft.com/office/drawing/2014/main" id="{52B60227-88BE-4366-83B0-998E48E49B5F}"/>
              </a:ext>
            </a:extLst>
          </p:cNvPr>
          <p:cNvSpPr/>
          <p:nvPr/>
        </p:nvSpPr>
        <p:spPr>
          <a:xfrm>
            <a:off x="371475" y="3309834"/>
            <a:ext cx="4344310" cy="40803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
        <p:nvSpPr>
          <p:cNvPr id="12" name="Oval 11">
            <a:extLst>
              <a:ext uri="{FF2B5EF4-FFF2-40B4-BE49-F238E27FC236}">
                <a16:creationId xmlns:a16="http://schemas.microsoft.com/office/drawing/2014/main" id="{1D34B08D-2C7A-48E8-AC7D-C386711A725C}"/>
              </a:ext>
            </a:extLst>
          </p:cNvPr>
          <p:cNvSpPr/>
          <p:nvPr/>
        </p:nvSpPr>
        <p:spPr>
          <a:xfrm>
            <a:off x="371475" y="4029381"/>
            <a:ext cx="4344310" cy="40803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
        <p:nvSpPr>
          <p:cNvPr id="14" name="Oval 13">
            <a:extLst>
              <a:ext uri="{FF2B5EF4-FFF2-40B4-BE49-F238E27FC236}">
                <a16:creationId xmlns:a16="http://schemas.microsoft.com/office/drawing/2014/main" id="{E6A6209E-B340-4A6F-8A3E-4EB7DB5FFEA6}"/>
              </a:ext>
            </a:extLst>
          </p:cNvPr>
          <p:cNvSpPr/>
          <p:nvPr/>
        </p:nvSpPr>
        <p:spPr>
          <a:xfrm>
            <a:off x="439024" y="4860843"/>
            <a:ext cx="4344310" cy="40803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Tree>
    <p:extLst>
      <p:ext uri="{BB962C8B-B14F-4D97-AF65-F5344CB8AC3E}">
        <p14:creationId xmlns:p14="http://schemas.microsoft.com/office/powerpoint/2010/main" val="260650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srcRect l="18212" r="20245"/>
          <a:stretch/>
        </p:blipFill>
        <p:spPr>
          <a:xfrm>
            <a:off x="5400675" y="260350"/>
            <a:ext cx="6499502" cy="5940425"/>
          </a:xfrm>
          <a:noFill/>
        </p:spPr>
      </p:pic>
      <p:sp>
        <p:nvSpPr>
          <p:cNvPr id="3" name="TextBox 2">
            <a:extLst>
              <a:ext uri="{FF2B5EF4-FFF2-40B4-BE49-F238E27FC236}">
                <a16:creationId xmlns:a16="http://schemas.microsoft.com/office/drawing/2014/main" id="{512D05AA-FC87-4EE0-A9F5-EBC29495E972}"/>
              </a:ext>
            </a:extLst>
          </p:cNvPr>
          <p:cNvSpPr txBox="1"/>
          <p:nvPr/>
        </p:nvSpPr>
        <p:spPr>
          <a:xfrm>
            <a:off x="371475" y="1596928"/>
            <a:ext cx="4810125" cy="32672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kern="1200">
                <a:solidFill>
                  <a:schemeClr val="accent5"/>
                </a:solidFill>
                <a:latin typeface="+mj-lt"/>
                <a:ea typeface="+mj-ea"/>
                <a:cs typeface="+mj-cs"/>
              </a:rPr>
              <a:t>DASHBOARD</a:t>
            </a:r>
          </a:p>
        </p:txBody>
      </p:sp>
      <p:sp>
        <p:nvSpPr>
          <p:cNvPr id="22" name="Slide Number Placeholder 3">
            <a:extLst>
              <a:ext uri="{FF2B5EF4-FFF2-40B4-BE49-F238E27FC236}">
                <a16:creationId xmlns:a16="http://schemas.microsoft.com/office/drawing/2014/main" id="{5210ABA9-A168-21BA-F0B4-FF82923376E5}"/>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noProof="0" smtClean="0"/>
              <a:pPr>
                <a:spcAft>
                  <a:spcPts val="600"/>
                </a:spcAft>
              </a:pPr>
              <a:t>12</a:t>
            </a:fld>
            <a:endParaRPr lang="en-US" noProof="0"/>
          </a:p>
        </p:txBody>
      </p:sp>
    </p:spTree>
    <p:extLst>
      <p:ext uri="{BB962C8B-B14F-4D97-AF65-F5344CB8AC3E}">
        <p14:creationId xmlns:p14="http://schemas.microsoft.com/office/powerpoint/2010/main" val="201363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2D05AA-FC87-4EE0-A9F5-EBC29495E972}"/>
              </a:ext>
            </a:extLst>
          </p:cNvPr>
          <p:cNvSpPr txBox="1"/>
          <p:nvPr/>
        </p:nvSpPr>
        <p:spPr>
          <a:xfrm>
            <a:off x="5042847" y="8965"/>
            <a:ext cx="2093135" cy="461665"/>
          </a:xfrm>
          <a:prstGeom prst="rect">
            <a:avLst/>
          </a:prstGeom>
          <a:solidFill>
            <a:srgbClr val="313941"/>
          </a:solidFill>
          <a:ln>
            <a:noFill/>
          </a:ln>
        </p:spPr>
        <p:txBody>
          <a:bodyPr wrap="square" rtlCol="0">
            <a:spAutoFit/>
          </a:bodyPr>
          <a:lstStyle/>
          <a:p>
            <a:pPr algn="ctr"/>
            <a:r>
              <a:rPr lang="en-US" sz="2400" b="1">
                <a:solidFill>
                  <a:srgbClr val="499195"/>
                </a:solidFill>
                <a:latin typeface="Agency FB" panose="020B0503020202020204" pitchFamily="34" charset="0"/>
              </a:rPr>
              <a:t>MAIN DASHBOARD</a:t>
            </a:r>
            <a:endParaRPr lang="en-IN" sz="2400" b="1" dirty="0">
              <a:solidFill>
                <a:srgbClr val="499195"/>
              </a:solidFill>
              <a:latin typeface="Agency FB" panose="020B0503020202020204" pitchFamily="34" charset="0"/>
            </a:endParaRPr>
          </a:p>
        </p:txBody>
      </p:sp>
      <p:pic>
        <p:nvPicPr>
          <p:cNvPr id="4" name="Picture 3">
            <a:extLst>
              <a:ext uri="{FF2B5EF4-FFF2-40B4-BE49-F238E27FC236}">
                <a16:creationId xmlns:a16="http://schemas.microsoft.com/office/drawing/2014/main" id="{99C6A4B1-C647-C6F1-748C-3DBB55F6AA75}"/>
              </a:ext>
            </a:extLst>
          </p:cNvPr>
          <p:cNvPicPr>
            <a:picLocks noChangeAspect="1"/>
          </p:cNvPicPr>
          <p:nvPr/>
        </p:nvPicPr>
        <p:blipFill>
          <a:blip r:embed="rId2"/>
          <a:stretch>
            <a:fillRect/>
          </a:stretch>
        </p:blipFill>
        <p:spPr>
          <a:xfrm>
            <a:off x="1173053" y="639838"/>
            <a:ext cx="9845893" cy="5578323"/>
          </a:xfrm>
          <a:prstGeom prst="rect">
            <a:avLst/>
          </a:prstGeom>
        </p:spPr>
      </p:pic>
      <p:pic>
        <p:nvPicPr>
          <p:cNvPr id="8" name="Picture Placeholder 7">
            <a:extLst>
              <a:ext uri="{FF2B5EF4-FFF2-40B4-BE49-F238E27FC236}">
                <a16:creationId xmlns:a16="http://schemas.microsoft.com/office/drawing/2014/main" id="{CB221A1E-BEEC-06EB-5E7C-D49A510ED812}"/>
              </a:ext>
            </a:extLst>
          </p:cNvPr>
          <p:cNvPicPr>
            <a:picLocks noGrp="1" noChangeAspect="1"/>
          </p:cNvPicPr>
          <p:nvPr>
            <p:ph type="pic" sz="quarter" idx="13"/>
          </p:nvPr>
        </p:nvPicPr>
        <p:blipFill rotWithShape="1">
          <a:blip r:embed="rId2"/>
          <a:srcRect t="3241" b="3241"/>
          <a:stretch/>
        </p:blipFill>
        <p:spPr>
          <a:xfrm>
            <a:off x="150018" y="548247"/>
            <a:ext cx="11484264" cy="6084774"/>
          </a:xfrm>
        </p:spPr>
      </p:pic>
    </p:spTree>
    <p:extLst>
      <p:ext uri="{BB962C8B-B14F-4D97-AF65-F5344CB8AC3E}">
        <p14:creationId xmlns:p14="http://schemas.microsoft.com/office/powerpoint/2010/main" val="153844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2D05AA-FC87-4EE0-A9F5-EBC29495E972}"/>
              </a:ext>
            </a:extLst>
          </p:cNvPr>
          <p:cNvSpPr txBox="1"/>
          <p:nvPr/>
        </p:nvSpPr>
        <p:spPr>
          <a:xfrm>
            <a:off x="4843282" y="13665"/>
            <a:ext cx="2505435" cy="461665"/>
          </a:xfrm>
          <a:prstGeom prst="rect">
            <a:avLst/>
          </a:prstGeom>
          <a:solidFill>
            <a:srgbClr val="313941"/>
          </a:solidFill>
          <a:ln>
            <a:noFill/>
          </a:ln>
        </p:spPr>
        <p:txBody>
          <a:bodyPr wrap="square" rtlCol="0">
            <a:spAutoFit/>
          </a:bodyPr>
          <a:lstStyle/>
          <a:p>
            <a:pPr algn="ctr"/>
            <a:r>
              <a:rPr lang="en-US" sz="2400" b="1" dirty="0">
                <a:solidFill>
                  <a:srgbClr val="499195"/>
                </a:solidFill>
                <a:latin typeface="Agency FB" panose="020B0503020202020204" pitchFamily="34" charset="0"/>
              </a:rPr>
              <a:t>DETAILED DASHBOARD</a:t>
            </a:r>
            <a:endParaRPr lang="en-IN" sz="2400" b="1" dirty="0">
              <a:solidFill>
                <a:srgbClr val="499195"/>
              </a:solidFill>
              <a:latin typeface="Agency FB" panose="020B0503020202020204" pitchFamily="34" charset="0"/>
            </a:endParaRPr>
          </a:p>
        </p:txBody>
      </p:sp>
      <p:pic>
        <p:nvPicPr>
          <p:cNvPr id="6" name="Picture Placeholder 5">
            <a:extLst>
              <a:ext uri="{FF2B5EF4-FFF2-40B4-BE49-F238E27FC236}">
                <a16:creationId xmlns:a16="http://schemas.microsoft.com/office/drawing/2014/main" id="{A2D85F23-033E-1FAA-508C-6D1E7071EE92}"/>
              </a:ext>
            </a:extLst>
          </p:cNvPr>
          <p:cNvPicPr>
            <a:picLocks noGrp="1" noChangeAspect="1"/>
          </p:cNvPicPr>
          <p:nvPr>
            <p:ph type="pic" sz="quarter" idx="13"/>
          </p:nvPr>
        </p:nvPicPr>
        <p:blipFill rotWithShape="1">
          <a:blip r:embed="rId2"/>
          <a:srcRect t="3172" b="3172"/>
          <a:stretch/>
        </p:blipFill>
        <p:spPr>
          <a:xfrm>
            <a:off x="150017" y="475330"/>
            <a:ext cx="11891963" cy="6300788"/>
          </a:xfrm>
        </p:spPr>
      </p:pic>
    </p:spTree>
    <p:extLst>
      <p:ext uri="{BB962C8B-B14F-4D97-AF65-F5344CB8AC3E}">
        <p14:creationId xmlns:p14="http://schemas.microsoft.com/office/powerpoint/2010/main" val="74767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2D05AA-FC87-4EE0-A9F5-EBC29495E972}"/>
              </a:ext>
            </a:extLst>
          </p:cNvPr>
          <p:cNvSpPr txBox="1"/>
          <p:nvPr/>
        </p:nvSpPr>
        <p:spPr>
          <a:xfrm>
            <a:off x="4843282" y="13665"/>
            <a:ext cx="2505435" cy="461665"/>
          </a:xfrm>
          <a:prstGeom prst="rect">
            <a:avLst/>
          </a:prstGeom>
          <a:solidFill>
            <a:srgbClr val="313941"/>
          </a:solidFill>
          <a:ln>
            <a:noFill/>
          </a:ln>
        </p:spPr>
        <p:txBody>
          <a:bodyPr wrap="square" rtlCol="0">
            <a:spAutoFit/>
          </a:bodyPr>
          <a:lstStyle/>
          <a:p>
            <a:pPr algn="ctr"/>
            <a:r>
              <a:rPr lang="en-US" sz="2400" b="1" dirty="0">
                <a:solidFill>
                  <a:srgbClr val="499195"/>
                </a:solidFill>
                <a:latin typeface="Agency FB" panose="020B0503020202020204" pitchFamily="34" charset="0"/>
              </a:rPr>
              <a:t>DETAILED DASHBOARD</a:t>
            </a:r>
            <a:endParaRPr lang="en-IN" sz="2400" b="1" dirty="0">
              <a:solidFill>
                <a:srgbClr val="499195"/>
              </a:solidFill>
              <a:latin typeface="Agency FB" panose="020B0503020202020204" pitchFamily="34" charset="0"/>
            </a:endParaRPr>
          </a:p>
        </p:txBody>
      </p:sp>
      <p:pic>
        <p:nvPicPr>
          <p:cNvPr id="7" name="Picture Placeholder 6">
            <a:extLst>
              <a:ext uri="{FF2B5EF4-FFF2-40B4-BE49-F238E27FC236}">
                <a16:creationId xmlns:a16="http://schemas.microsoft.com/office/drawing/2014/main" id="{A228CC9E-96CC-F5E2-AECF-D767ECDA69F5}"/>
              </a:ext>
            </a:extLst>
          </p:cNvPr>
          <p:cNvPicPr>
            <a:picLocks noGrp="1" noChangeAspect="1"/>
          </p:cNvPicPr>
          <p:nvPr>
            <p:ph type="pic" sz="quarter" idx="13"/>
          </p:nvPr>
        </p:nvPicPr>
        <p:blipFill rotWithShape="1">
          <a:blip r:embed="rId2"/>
          <a:srcRect t="2903" b="2903"/>
          <a:stretch/>
        </p:blipFill>
        <p:spPr>
          <a:xfrm>
            <a:off x="150017" y="475330"/>
            <a:ext cx="11891963" cy="6300788"/>
          </a:xfrm>
        </p:spPr>
      </p:pic>
    </p:spTree>
    <p:extLst>
      <p:ext uri="{BB962C8B-B14F-4D97-AF65-F5344CB8AC3E}">
        <p14:creationId xmlns:p14="http://schemas.microsoft.com/office/powerpoint/2010/main" val="769520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49,830 Recommendation Stock Photos and Images - 123RF">
            <a:extLst>
              <a:ext uri="{FF2B5EF4-FFF2-40B4-BE49-F238E27FC236}">
                <a16:creationId xmlns:a16="http://schemas.microsoft.com/office/drawing/2014/main" id="{948A2002-3809-4734-9CC7-056882ADE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29" y="319343"/>
            <a:ext cx="11810039" cy="62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03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Recommendations</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17</a:t>
            </a:fld>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normAutofit fontScale="92500" lnSpcReduction="20000"/>
          </a:bodyPr>
          <a:lstStyle/>
          <a:p>
            <a:r>
              <a:rPr lang="en-US" sz="2000" b="1" i="0" dirty="0">
                <a:effectLst/>
                <a:latin typeface="+mj-lt"/>
              </a:rPr>
              <a:t>LEECH ON ↑ MOBILE GAMING TREND.</a:t>
            </a:r>
          </a:p>
          <a:p>
            <a:r>
              <a:rPr lang="en-US" sz="2000" b="1" i="0" dirty="0">
                <a:effectLst/>
                <a:latin typeface="+mj-lt"/>
              </a:rPr>
              <a:t>CROSS-PLATFORMS PLAYSTATION + MOBILE GAME APP.</a:t>
            </a:r>
          </a:p>
          <a:p>
            <a:r>
              <a:rPr lang="en-US" sz="2000" b="1" i="0" dirty="0">
                <a:effectLst/>
                <a:latin typeface="+mj-lt"/>
              </a:rPr>
              <a:t>FOCUS ON DOWNLOADABLE</a:t>
            </a:r>
            <a:br>
              <a:rPr lang="en-US" sz="2000" b="1" i="0" dirty="0">
                <a:effectLst/>
                <a:latin typeface="+mj-lt"/>
              </a:rPr>
            </a:br>
            <a:r>
              <a:rPr lang="en-US" sz="2000" b="1" i="0" dirty="0">
                <a:effectLst/>
                <a:latin typeface="+mj-lt"/>
              </a:rPr>
              <a:t>CONTENTS TO INCREASE REVENUE.</a:t>
            </a:r>
          </a:p>
          <a:p>
            <a:r>
              <a:rPr lang="en-US" sz="2000" b="1" i="0" dirty="0">
                <a:effectLst/>
                <a:latin typeface="+mj-lt"/>
              </a:rPr>
              <a:t>MAKING USE OF YOUTUBE</a:t>
            </a:r>
            <a:br>
              <a:rPr lang="en-US" sz="2000" b="1" i="0" dirty="0">
                <a:effectLst/>
                <a:latin typeface="+mj-lt"/>
              </a:rPr>
            </a:br>
            <a:r>
              <a:rPr lang="en-US" sz="2000" b="1" i="0" dirty="0">
                <a:effectLst/>
                <a:latin typeface="+mj-lt"/>
              </a:rPr>
              <a:t>INFLUENCERS TO MARKET NEW GAMES.</a:t>
            </a:r>
          </a:p>
          <a:p>
            <a:r>
              <a:rPr lang="en-US" sz="2000" b="1" i="0" dirty="0">
                <a:effectLst/>
                <a:latin typeface="+mj-lt"/>
              </a:rPr>
              <a:t>LAUNCH THE GAME IN OCT/NOV FOR MAXIMUM SALES.</a:t>
            </a:r>
            <a:r>
              <a:rPr lang="en-US" sz="2000" b="1" dirty="0">
                <a:latin typeface="+mj-lt"/>
              </a:rPr>
              <a:t> </a:t>
            </a:r>
          </a:p>
          <a:p>
            <a:pPr marL="0" indent="0">
              <a:buNone/>
            </a:pPr>
            <a:endParaRPr lang="en-US" sz="1300" b="1" dirty="0">
              <a:latin typeface="+mj-lt"/>
            </a:endParaRPr>
          </a:p>
          <a:p>
            <a:pPr marL="0" indent="0">
              <a:buNone/>
            </a:pPr>
            <a:r>
              <a:rPr lang="en-US" sz="1300" b="1" dirty="0">
                <a:latin typeface="+mj-lt"/>
              </a:rPr>
              <a:t>Reference:</a:t>
            </a:r>
          </a:p>
          <a:p>
            <a:pPr marL="0" indent="0">
              <a:buNone/>
            </a:pPr>
            <a:r>
              <a:rPr lang="en-US" sz="1300" b="1" dirty="0">
                <a:latin typeface="+mj-lt"/>
              </a:rPr>
              <a:t>https://www.mobvista.com/en/blog/mobile-gaming-now-bigger-console-pc-gaming-combined-still-growing-always-changing/</a:t>
            </a:r>
          </a:p>
          <a:p>
            <a:pPr marL="0" indent="0">
              <a:buNone/>
            </a:pPr>
            <a:endParaRPr lang="en-US" sz="400" b="1" dirty="0">
              <a:latin typeface="+mj-lt"/>
            </a:endParaRPr>
          </a:p>
        </p:txBody>
      </p:sp>
      <p:pic>
        <p:nvPicPr>
          <p:cNvPr id="3074" name="Picture 2">
            <a:extLst>
              <a:ext uri="{FF2B5EF4-FFF2-40B4-BE49-F238E27FC236}">
                <a16:creationId xmlns:a16="http://schemas.microsoft.com/office/drawing/2014/main" id="{E4F3F72E-6060-4052-B6BE-F86A2B2AC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74" y="1330525"/>
            <a:ext cx="7620000" cy="507200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B6424F7D-3B8A-47CA-B998-46F5A8235E06}"/>
              </a:ext>
            </a:extLst>
          </p:cNvPr>
          <p:cNvSpPr/>
          <p:nvPr/>
        </p:nvSpPr>
        <p:spPr>
          <a:xfrm>
            <a:off x="1141800" y="2584665"/>
            <a:ext cx="1206953" cy="194393"/>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
        <p:nvSpPr>
          <p:cNvPr id="11" name="Oval 10">
            <a:extLst>
              <a:ext uri="{FF2B5EF4-FFF2-40B4-BE49-F238E27FC236}">
                <a16:creationId xmlns:a16="http://schemas.microsoft.com/office/drawing/2014/main" id="{52B60227-88BE-4366-83B0-998E48E49B5F}"/>
              </a:ext>
            </a:extLst>
          </p:cNvPr>
          <p:cNvSpPr/>
          <p:nvPr/>
        </p:nvSpPr>
        <p:spPr>
          <a:xfrm>
            <a:off x="5304204" y="3383447"/>
            <a:ext cx="1549604" cy="758824"/>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noFill/>
            </a:endParaRPr>
          </a:p>
        </p:txBody>
      </p:sp>
    </p:spTree>
    <p:extLst>
      <p:ext uri="{BB962C8B-B14F-4D97-AF65-F5344CB8AC3E}">
        <p14:creationId xmlns:p14="http://schemas.microsoft.com/office/powerpoint/2010/main" val="406924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1334424"/>
            <a:ext cx="4448175" cy="1520824"/>
          </a:xfrm>
        </p:spPr>
        <p:txBody>
          <a:bodyPr anchor="b">
            <a:normAutofit/>
          </a:bodyPr>
          <a:lstStyle/>
          <a:p>
            <a:r>
              <a:rPr lang="en-US"/>
              <a:t>Conclusion</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18</a:t>
            </a:fld>
            <a:endParaRPr lang="en-US" sz="80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half" idx="2"/>
          </p:nvPr>
        </p:nvSpPr>
        <p:spPr>
          <a:xfrm>
            <a:off x="3609563" y="3118775"/>
            <a:ext cx="2927311" cy="3081999"/>
          </a:xfrm>
        </p:spPr>
        <p:txBody>
          <a:bodyPr>
            <a:normAutofit/>
          </a:bodyPr>
          <a:lstStyle/>
          <a:p>
            <a:pPr marL="0" indent="0">
              <a:buNone/>
            </a:pPr>
            <a:r>
              <a:rPr lang="en-US" b="1" i="0">
                <a:effectLst/>
              </a:rPr>
              <a:t>The important features that affect overall total sales are:</a:t>
            </a:r>
          </a:p>
          <a:p>
            <a:pPr>
              <a:buFont typeface="Arial" panose="020B0604020202020204" pitchFamily="34" charset="0"/>
              <a:buChar char="•"/>
            </a:pPr>
            <a:r>
              <a:rPr lang="en-US" b="1" i="0">
                <a:effectLst/>
              </a:rPr>
              <a:t>Critic Score</a:t>
            </a:r>
          </a:p>
          <a:p>
            <a:pPr>
              <a:buFont typeface="Arial" panose="020B0604020202020204" pitchFamily="34" charset="0"/>
              <a:buChar char="•"/>
            </a:pPr>
            <a:r>
              <a:rPr lang="en-US" b="1" i="0">
                <a:effectLst/>
              </a:rPr>
              <a:t>Release of</a:t>
            </a:r>
            <a:r>
              <a:rPr lang="en-US" b="1"/>
              <a:t> </a:t>
            </a:r>
            <a:r>
              <a:rPr lang="en-US" b="1" i="0">
                <a:effectLst/>
              </a:rPr>
              <a:t>month(November)</a:t>
            </a:r>
          </a:p>
          <a:p>
            <a:pPr>
              <a:buFont typeface="Arial" panose="020B0604020202020204" pitchFamily="34" charset="0"/>
              <a:buChar char="•"/>
            </a:pPr>
            <a:r>
              <a:rPr lang="en-US" b="1" i="0">
                <a:effectLst/>
              </a:rPr>
              <a:t>Platform(PlayStation)</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1"/>
          </p:nvPr>
        </p:nvSpPr>
        <p:spPr>
          <a:xfrm>
            <a:off x="371475" y="3118776"/>
            <a:ext cx="2926800" cy="3081922"/>
          </a:xfrm>
        </p:spPr>
        <p:txBody>
          <a:bodyPr>
            <a:normAutofit/>
          </a:bodyPr>
          <a:lstStyle/>
          <a:p>
            <a:pPr marL="0" indent="0">
              <a:buNone/>
            </a:pPr>
            <a:r>
              <a:rPr lang="en-US" sz="1500" b="1" i="0" dirty="0">
                <a:effectLst/>
              </a:rPr>
              <a:t>The ultimate outcome will be, with the details of the total sales prediction for the sales volume, I will use the data to convince stakeholders of the company to set an amount of budget for any new game development, focus on building games based on the PlayStation and also allocating more marketing strategies and ensuring that the critics give a good score for our games.</a:t>
            </a:r>
          </a:p>
        </p:txBody>
      </p:sp>
      <p:pic>
        <p:nvPicPr>
          <p:cNvPr id="15" name="Picture 14" descr="Gadgets on a desk">
            <a:extLst>
              <a:ext uri="{FF2B5EF4-FFF2-40B4-BE49-F238E27FC236}">
                <a16:creationId xmlns:a16="http://schemas.microsoft.com/office/drawing/2014/main" id="{ACC74747-2D0C-6156-29A6-4E4E43E287AC}"/>
              </a:ext>
            </a:extLst>
          </p:cNvPr>
          <p:cNvPicPr>
            <a:picLocks noChangeAspect="1"/>
          </p:cNvPicPr>
          <p:nvPr/>
        </p:nvPicPr>
        <p:blipFill rotWithShape="1">
          <a:blip r:embed="rId2"/>
          <a:srcRect r="11962"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1154969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0" y="-10397"/>
            <a:ext cx="12192000" cy="2292202"/>
          </a:xfrm>
          <a:solidFill>
            <a:schemeClr val="bg1"/>
          </a:solidFill>
          <a:ln>
            <a:noFill/>
          </a:ln>
        </p:spPr>
        <p:txBody>
          <a:bodyPr/>
          <a:lstStyle/>
          <a:p>
            <a:r>
              <a:rPr lang="en-US" dirty="0">
                <a:solidFill>
                  <a:schemeClr val="tx1"/>
                </a:solidFill>
              </a:rPr>
              <a:t>Conclusion</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19</a:t>
            </a:fld>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29628" y="2459569"/>
            <a:ext cx="5630165" cy="4033509"/>
          </a:xfrm>
          <a:solidFill>
            <a:srgbClr val="5268A5"/>
          </a:solidFill>
        </p:spPr>
        <p:txBody>
          <a:bodyPr>
            <a:normAutofit/>
          </a:bodyPr>
          <a:lstStyle/>
          <a:p>
            <a:pPr marL="0" indent="0" algn="ctr">
              <a:buNone/>
            </a:pPr>
            <a:r>
              <a:rPr lang="en-US" sz="2000" b="1" i="0" dirty="0">
                <a:solidFill>
                  <a:schemeClr val="bg1"/>
                </a:solidFill>
                <a:effectLst/>
                <a:latin typeface="+mj-lt"/>
              </a:rPr>
              <a:t>Games that were flop</a:t>
            </a:r>
          </a:p>
          <a:p>
            <a:pPr marL="0" indent="0" algn="ctr">
              <a:buNone/>
            </a:pPr>
            <a:endParaRPr lang="en-US" sz="2000" b="1" dirty="0">
              <a:solidFill>
                <a:schemeClr val="bg1"/>
              </a:solidFill>
              <a:latin typeface="+mj-lt"/>
            </a:endParaRPr>
          </a:p>
          <a:p>
            <a:pPr marL="0" indent="0" algn="ctr">
              <a:buNone/>
            </a:pPr>
            <a:endParaRPr lang="en-US" sz="2000" b="1" i="0" dirty="0">
              <a:solidFill>
                <a:srgbClr val="FF0000"/>
              </a:solidFill>
              <a:effectLst/>
              <a:latin typeface="+mj-lt"/>
            </a:endParaRP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27530" y="2459569"/>
            <a:ext cx="5582064" cy="4033510"/>
          </a:xfrm>
          <a:solidFill>
            <a:srgbClr val="5268A5"/>
          </a:solidFill>
        </p:spPr>
        <p:txBody>
          <a:bodyPr>
            <a:noAutofit/>
          </a:bodyPr>
          <a:lstStyle/>
          <a:p>
            <a:pPr marL="0" indent="0" algn="ctr">
              <a:buNone/>
            </a:pPr>
            <a:r>
              <a:rPr lang="en-US" sz="2000" b="1" i="0" dirty="0">
                <a:solidFill>
                  <a:schemeClr val="bg1"/>
                </a:solidFill>
                <a:effectLst/>
                <a:latin typeface="+mj-lt"/>
              </a:rPr>
              <a:t>Games that were popular</a:t>
            </a:r>
          </a:p>
          <a:p>
            <a:pPr marL="0" indent="0" algn="l">
              <a:buNone/>
            </a:pPr>
            <a:endParaRPr lang="en-US" sz="2000" b="1" i="0" dirty="0">
              <a:solidFill>
                <a:schemeClr val="bg1"/>
              </a:solidFill>
              <a:effectLst/>
              <a:latin typeface="+mj-lt"/>
            </a:endParaRPr>
          </a:p>
        </p:txBody>
      </p:sp>
      <p:pic>
        <p:nvPicPr>
          <p:cNvPr id="7" name="Picture 6">
            <a:extLst>
              <a:ext uri="{FF2B5EF4-FFF2-40B4-BE49-F238E27FC236}">
                <a16:creationId xmlns:a16="http://schemas.microsoft.com/office/drawing/2014/main" id="{7D0E519C-EDAE-436B-A83B-DA6E03BBFA48}"/>
              </a:ext>
            </a:extLst>
          </p:cNvPr>
          <p:cNvPicPr>
            <a:picLocks noChangeAspect="1"/>
          </p:cNvPicPr>
          <p:nvPr/>
        </p:nvPicPr>
        <p:blipFill>
          <a:blip r:embed="rId2"/>
          <a:stretch>
            <a:fillRect/>
          </a:stretch>
        </p:blipFill>
        <p:spPr>
          <a:xfrm>
            <a:off x="332207" y="3600580"/>
            <a:ext cx="5286126" cy="2298196"/>
          </a:xfrm>
          <a:prstGeom prst="rect">
            <a:avLst/>
          </a:prstGeom>
        </p:spPr>
      </p:pic>
      <p:pic>
        <p:nvPicPr>
          <p:cNvPr id="8" name="Picture 7">
            <a:extLst>
              <a:ext uri="{FF2B5EF4-FFF2-40B4-BE49-F238E27FC236}">
                <a16:creationId xmlns:a16="http://schemas.microsoft.com/office/drawing/2014/main" id="{B510F01E-CB14-4245-B23C-8E108760CA31}"/>
              </a:ext>
            </a:extLst>
          </p:cNvPr>
          <p:cNvPicPr>
            <a:picLocks noChangeAspect="1"/>
          </p:cNvPicPr>
          <p:nvPr/>
        </p:nvPicPr>
        <p:blipFill>
          <a:blip r:embed="rId3"/>
          <a:stretch>
            <a:fillRect/>
          </a:stretch>
        </p:blipFill>
        <p:spPr>
          <a:xfrm>
            <a:off x="6516056" y="3600581"/>
            <a:ext cx="5057308" cy="2298196"/>
          </a:xfrm>
          <a:prstGeom prst="rect">
            <a:avLst/>
          </a:prstGeom>
        </p:spPr>
      </p:pic>
    </p:spTree>
    <p:extLst>
      <p:ext uri="{BB962C8B-B14F-4D97-AF65-F5344CB8AC3E}">
        <p14:creationId xmlns:p14="http://schemas.microsoft.com/office/powerpoint/2010/main" val="265435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476" y="1016000"/>
            <a:ext cx="3997324" cy="2501899"/>
          </a:xfrm>
        </p:spPr>
        <p:txBody>
          <a:bodyPr anchor="b">
            <a:normAutofit/>
          </a:bodyPr>
          <a:lstStyle/>
          <a:p>
            <a:r>
              <a:rPr lang="en-US" dirty="0"/>
              <a:t>Problem Statement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371475" y="3619500"/>
            <a:ext cx="3997325" cy="2557463"/>
          </a:xfrm>
        </p:spPr>
        <p:txBody>
          <a:bodyPr>
            <a:normAutofit/>
          </a:bodyPr>
          <a:lstStyle/>
          <a:p>
            <a:r>
              <a:rPr lang="en-US" sz="1600" i="0">
                <a:effectLst/>
              </a:rPr>
              <a:t>The Sales Director is facing problem in reading the raw data i.e. the excel/csv file. So he has decided to invest in Data Analyst, who will provide him proper visualization of his sales data along with the insights.</a:t>
            </a:r>
          </a:p>
          <a:p>
            <a:r>
              <a:rPr lang="en-US" sz="1600"/>
              <a:t>This will help him to grow and manage his sales. Also, he will be able to read his data properly.</a:t>
            </a:r>
            <a:endParaRPr lang="en-US" sz="1600" i="0">
              <a:effectLst/>
            </a:endParaRPr>
          </a:p>
          <a:p>
            <a:pPr marL="0" indent="0">
              <a:buNone/>
            </a:pPr>
            <a:br>
              <a:rPr lang="en-US" sz="1600"/>
            </a:br>
            <a:endParaRPr lang="en-US" sz="160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pic>
        <p:nvPicPr>
          <p:cNvPr id="3" name="Picture 2">
            <a:extLst>
              <a:ext uri="{FF2B5EF4-FFF2-40B4-BE49-F238E27FC236}">
                <a16:creationId xmlns:a16="http://schemas.microsoft.com/office/drawing/2014/main" id="{6CE29108-D04C-43BD-82AE-3BB086BAAE6F}"/>
              </a:ext>
            </a:extLst>
          </p:cNvPr>
          <p:cNvPicPr>
            <a:picLocks noChangeAspect="1"/>
          </p:cNvPicPr>
          <p:nvPr/>
        </p:nvPicPr>
        <p:blipFill rotWithShape="1">
          <a:blip r:embed="rId2"/>
          <a:srcRect l="27522" r="31168"/>
          <a:stretch/>
        </p:blipFill>
        <p:spPr>
          <a:xfrm>
            <a:off x="4902201" y="619125"/>
            <a:ext cx="3454400" cy="5581650"/>
          </a:xfrm>
          <a:prstGeom prst="rect">
            <a:avLst/>
          </a:prstGeom>
          <a:noFill/>
        </p:spPr>
      </p:pic>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a:srcRect l="30959" r="34538" b="1"/>
          <a:stretch/>
        </p:blipFill>
        <p:spPr>
          <a:xfrm>
            <a:off x="8432801" y="260351"/>
            <a:ext cx="3454400" cy="5581649"/>
          </a:xfrm>
          <a:noFill/>
        </p:spPr>
      </p:pic>
    </p:spTree>
    <p:extLst>
      <p:ext uri="{BB962C8B-B14F-4D97-AF65-F5344CB8AC3E}">
        <p14:creationId xmlns:p14="http://schemas.microsoft.com/office/powerpoint/2010/main" val="130031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075E9A08-2953-6259-EEE9-80384A955B42}"/>
              </a:ext>
            </a:extLst>
          </p:cNvPr>
          <p:cNvPicPr>
            <a:picLocks noChangeAspect="1"/>
          </p:cNvPicPr>
          <p:nvPr/>
        </p:nvPicPr>
        <p:blipFill rotWithShape="1">
          <a:blip r:embed="rId2"/>
          <a:srcRect l="20055" r="2808" b="-2"/>
          <a:stretch/>
        </p:blipFill>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noFill/>
        </p:spPr>
      </p:pic>
      <p:sp>
        <p:nvSpPr>
          <p:cNvPr id="2" name="Title 1">
            <a:extLst>
              <a:ext uri="{FF2B5EF4-FFF2-40B4-BE49-F238E27FC236}">
                <a16:creationId xmlns:a16="http://schemas.microsoft.com/office/drawing/2014/main" id="{CD7629E9-844A-4B27-BE97-D2D95D802660}"/>
              </a:ext>
            </a:extLst>
          </p:cNvPr>
          <p:cNvSpPr>
            <a:spLocks noGrp="1"/>
          </p:cNvSpPr>
          <p:nvPr>
            <p:ph type="title"/>
          </p:nvPr>
        </p:nvSpPr>
        <p:spPr>
          <a:xfrm>
            <a:off x="371475" y="1596928"/>
            <a:ext cx="4810125" cy="3267268"/>
          </a:xfrm>
        </p:spPr>
        <p:txBody>
          <a:bodyPr anchor="ctr">
            <a:normAutofit/>
          </a:bodyPr>
          <a:lstStyle/>
          <a:p>
            <a:r>
              <a:rPr lang="en-US" dirty="0"/>
              <a:t>THANK YOU</a:t>
            </a:r>
            <a:endParaRPr lang="en-IN" dirty="0"/>
          </a:p>
        </p:txBody>
      </p:sp>
      <p:sp>
        <p:nvSpPr>
          <p:cNvPr id="4" name="Slide Number Placeholder 3">
            <a:extLst>
              <a:ext uri="{FF2B5EF4-FFF2-40B4-BE49-F238E27FC236}">
                <a16:creationId xmlns:a16="http://schemas.microsoft.com/office/drawing/2014/main" id="{0D65A503-6FA9-4504-9611-C0B7DDB72170}"/>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Tree>
    <p:extLst>
      <p:ext uri="{BB962C8B-B14F-4D97-AF65-F5344CB8AC3E}">
        <p14:creationId xmlns:p14="http://schemas.microsoft.com/office/powerpoint/2010/main" val="406809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5285348" y="1124126"/>
            <a:ext cx="5272764" cy="724330"/>
          </a:xfrm>
        </p:spPr>
        <p:txBody>
          <a:bodyPr/>
          <a:lstStyle/>
          <a:p>
            <a:r>
              <a:rPr lang="en-US" dirty="0"/>
              <a:t>What Will We Do?</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285348" y="1965901"/>
            <a:ext cx="5272764" cy="4443863"/>
          </a:xfrm>
        </p:spPr>
        <p:txBody>
          <a:bodyPr>
            <a:noAutofit/>
          </a:bodyPr>
          <a:lstStyle/>
          <a:p>
            <a:pPr>
              <a:lnSpc>
                <a:spcPct val="100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 this project, being a Data Analyst, We’ll analyze sales data from 8k video games, identify the most correlated to hits (games which sell over 1M units) and implement a prediction model to show which games released in 2008-09 can still become hit and which can’t.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We</a:t>
            </a:r>
            <a:r>
              <a:rPr lang="en-US" sz="1600" dirty="0">
                <a:effectLst/>
                <a:latin typeface="Calibri" panose="020F0502020204030204" pitchFamily="34" charset="0"/>
                <a:ea typeface="Calibri" panose="020F0502020204030204" pitchFamily="34" charset="0"/>
                <a:cs typeface="Times New Roman" panose="02020603050405020304" pitchFamily="18" charset="0"/>
              </a:rPr>
              <a:t>’ll create a predictive model based on video gaming market revenue based on the data and identify what are the most important features that affect the revenue of video games.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Being a Power BI Developer</a:t>
            </a:r>
            <a:r>
              <a:rPr lang="en-US" sz="1600" dirty="0">
                <a:effectLst/>
                <a:latin typeface="Calibri" panose="020F0502020204030204" pitchFamily="34" charset="0"/>
                <a:ea typeface="Calibri" panose="020F0502020204030204" pitchFamily="34" charset="0"/>
                <a:cs typeface="Times New Roman" panose="02020603050405020304" pitchFamily="18" charset="0"/>
              </a:rPr>
              <a:t>, We’ll be building a dashboard/report for better Data Visualization to the sales director which will be helpful to him in taking better decisions.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None/>
            </a:pPr>
            <a:br>
              <a:rPr lang="en-US" sz="1600" dirty="0"/>
            </a:br>
            <a:endParaRPr lang="en-US" sz="1600"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l="2649" r="2649"/>
          <a:stretch/>
        </p:blipFill>
        <p:spPr>
          <a:xfrm>
            <a:off x="117446" y="1124126"/>
            <a:ext cx="3630199" cy="2304874"/>
          </a:xfrm>
        </p:spPr>
      </p:pic>
      <p:pic>
        <p:nvPicPr>
          <p:cNvPr id="3" name="Picture 2">
            <a:extLst>
              <a:ext uri="{FF2B5EF4-FFF2-40B4-BE49-F238E27FC236}">
                <a16:creationId xmlns:a16="http://schemas.microsoft.com/office/drawing/2014/main" id="{6CE29108-D04C-43BD-82AE-3BB086BAAE6F}"/>
              </a:ext>
            </a:extLst>
          </p:cNvPr>
          <p:cNvPicPr>
            <a:picLocks noChangeAspect="1"/>
          </p:cNvPicPr>
          <p:nvPr/>
        </p:nvPicPr>
        <p:blipFill>
          <a:blip r:embed="rId3"/>
          <a:srcRect t="1250" b="1250"/>
          <a:stretch/>
        </p:blipFill>
        <p:spPr>
          <a:xfrm>
            <a:off x="1369641" y="3615073"/>
            <a:ext cx="3546308" cy="2304874"/>
          </a:xfrm>
          <a:prstGeom prst="rect">
            <a:avLst/>
          </a:prstGeom>
        </p:spPr>
      </p:pic>
    </p:spTree>
    <p:extLst>
      <p:ext uri="{BB962C8B-B14F-4D97-AF65-F5344CB8AC3E}">
        <p14:creationId xmlns:p14="http://schemas.microsoft.com/office/powerpoint/2010/main" val="140136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0E2662C-5645-4BD3-942D-82A06104C45D}"/>
              </a:ext>
            </a:extLst>
          </p:cNvPr>
          <p:cNvSpPr/>
          <p:nvPr/>
        </p:nvSpPr>
        <p:spPr>
          <a:xfrm>
            <a:off x="11206264" y="6475505"/>
            <a:ext cx="985736" cy="382495"/>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300" y="2996857"/>
            <a:ext cx="10439400" cy="660744"/>
          </a:xfrm>
        </p:spPr>
        <p:txBody>
          <a:bodyPr>
            <a:normAutofit fontScale="90000"/>
          </a:bodyPr>
          <a:lstStyle/>
          <a:p>
            <a:r>
              <a:rPr lang="en-US" dirty="0">
                <a:solidFill>
                  <a:srgbClr val="FFCC00"/>
                </a:solidFill>
              </a:rPr>
              <a:t>Power Bi</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noFill/>
        </p:spPr>
        <p:txBody>
          <a:bodyPr/>
          <a:lstStyle/>
          <a:p>
            <a:fld id="{03DC2DEF-D2FE-4B45-ABA4-9F153FD1C98A}" type="slidenum">
              <a:rPr lang="en-US" smtClean="0"/>
              <a:t>4</a:t>
            </a:fld>
            <a:endParaRPr lang="en-US" dirty="0"/>
          </a:p>
        </p:txBody>
      </p:sp>
      <p:sp>
        <p:nvSpPr>
          <p:cNvPr id="2" name="Rectangle 1">
            <a:extLst>
              <a:ext uri="{FF2B5EF4-FFF2-40B4-BE49-F238E27FC236}">
                <a16:creationId xmlns:a16="http://schemas.microsoft.com/office/drawing/2014/main" id="{CBC6B934-A66A-4232-A01F-6133EC4EA4A3}"/>
              </a:ext>
            </a:extLst>
          </p:cNvPr>
          <p:cNvSpPr/>
          <p:nvPr/>
        </p:nvSpPr>
        <p:spPr>
          <a:xfrm>
            <a:off x="0" y="0"/>
            <a:ext cx="12192000" cy="2850778"/>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ubtitle 3">
            <a:extLst>
              <a:ext uri="{FF2B5EF4-FFF2-40B4-BE49-F238E27FC236}">
                <a16:creationId xmlns:a16="http://schemas.microsoft.com/office/drawing/2014/main" id="{0D5AF424-89F3-4DF3-A628-C02836D6CE25}"/>
              </a:ext>
            </a:extLst>
          </p:cNvPr>
          <p:cNvSpPr txBox="1">
            <a:spLocks/>
          </p:cNvSpPr>
          <p:nvPr/>
        </p:nvSpPr>
        <p:spPr>
          <a:xfrm>
            <a:off x="124764" y="4402778"/>
            <a:ext cx="11942472" cy="16506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i="0" dirty="0">
                <a:solidFill>
                  <a:srgbClr val="434343"/>
                </a:solidFill>
                <a:effectLst/>
              </a:rPr>
              <a:t>Load your csv or other file.</a:t>
            </a:r>
          </a:p>
          <a:p>
            <a:pPr>
              <a:lnSpc>
                <a:spcPct val="100000"/>
              </a:lnSpc>
            </a:pPr>
            <a:r>
              <a:rPr lang="en-US" sz="1800" b="1" i="0" dirty="0">
                <a:solidFill>
                  <a:srgbClr val="434343"/>
                </a:solidFill>
                <a:effectLst/>
              </a:rPr>
              <a:t>Do extensive data cleaning, establish relationships and </a:t>
            </a:r>
            <a:r>
              <a:rPr lang="en-US" sz="1800" b="1" dirty="0">
                <a:solidFill>
                  <a:srgbClr val="434343"/>
                </a:solidFill>
              </a:rPr>
              <a:t>do </a:t>
            </a:r>
            <a:r>
              <a:rPr lang="en-US" sz="1800" b="1" i="0" dirty="0">
                <a:solidFill>
                  <a:srgbClr val="434343"/>
                </a:solidFill>
                <a:effectLst/>
              </a:rPr>
              <a:t>analyzing.</a:t>
            </a:r>
          </a:p>
          <a:p>
            <a:pPr>
              <a:lnSpc>
                <a:spcPct val="100000"/>
              </a:lnSpc>
            </a:pPr>
            <a:r>
              <a:rPr lang="en-US" sz="1800" b="1" i="0" dirty="0">
                <a:solidFill>
                  <a:srgbClr val="434343"/>
                </a:solidFill>
                <a:effectLst/>
              </a:rPr>
              <a:t>Start building dashboard or report according the client’s requirement.</a:t>
            </a:r>
          </a:p>
          <a:p>
            <a:pPr>
              <a:lnSpc>
                <a:spcPct val="100000"/>
              </a:lnSpc>
            </a:pPr>
            <a:r>
              <a:rPr lang="en-US" sz="1800" b="1" i="0" dirty="0">
                <a:solidFill>
                  <a:srgbClr val="434343"/>
                </a:solidFill>
                <a:effectLst/>
              </a:rPr>
              <a:t>Publish your final product, so that client can access it.</a:t>
            </a:r>
            <a:br>
              <a:rPr lang="en-US" sz="1800" dirty="0"/>
            </a:br>
            <a:endParaRPr lang="en-US" sz="1800" b="1" dirty="0"/>
          </a:p>
        </p:txBody>
      </p:sp>
      <p:sp>
        <p:nvSpPr>
          <p:cNvPr id="7" name="Arrow: Pentagon 6">
            <a:extLst>
              <a:ext uri="{FF2B5EF4-FFF2-40B4-BE49-F238E27FC236}">
                <a16:creationId xmlns:a16="http://schemas.microsoft.com/office/drawing/2014/main" id="{2D2FAEB6-1744-4865-846B-9FA61E46B296}"/>
              </a:ext>
            </a:extLst>
          </p:cNvPr>
          <p:cNvSpPr/>
          <p:nvPr/>
        </p:nvSpPr>
        <p:spPr>
          <a:xfrm>
            <a:off x="1336646" y="182351"/>
            <a:ext cx="2806815" cy="2418238"/>
          </a:xfrm>
          <a:prstGeom prst="homePlat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Arrow: Pentagon 8">
            <a:extLst>
              <a:ext uri="{FF2B5EF4-FFF2-40B4-BE49-F238E27FC236}">
                <a16:creationId xmlns:a16="http://schemas.microsoft.com/office/drawing/2014/main" id="{BFE7E167-6DF8-465A-8995-653479A58E53}"/>
              </a:ext>
            </a:extLst>
          </p:cNvPr>
          <p:cNvSpPr/>
          <p:nvPr/>
        </p:nvSpPr>
        <p:spPr>
          <a:xfrm>
            <a:off x="3490520" y="182351"/>
            <a:ext cx="2806815" cy="2418238"/>
          </a:xfrm>
          <a:prstGeom prst="homePlat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Pentagon 9">
            <a:extLst>
              <a:ext uri="{FF2B5EF4-FFF2-40B4-BE49-F238E27FC236}">
                <a16:creationId xmlns:a16="http://schemas.microsoft.com/office/drawing/2014/main" id="{812A37C4-43AC-4558-A0C9-383473E23590}"/>
              </a:ext>
            </a:extLst>
          </p:cNvPr>
          <p:cNvSpPr/>
          <p:nvPr/>
        </p:nvSpPr>
        <p:spPr>
          <a:xfrm>
            <a:off x="5724088" y="249461"/>
            <a:ext cx="2806815" cy="2418238"/>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Pentagon 10">
            <a:extLst>
              <a:ext uri="{FF2B5EF4-FFF2-40B4-BE49-F238E27FC236}">
                <a16:creationId xmlns:a16="http://schemas.microsoft.com/office/drawing/2014/main" id="{6242F849-3CE3-4389-A963-187D01B6B0B1}"/>
              </a:ext>
            </a:extLst>
          </p:cNvPr>
          <p:cNvSpPr/>
          <p:nvPr/>
        </p:nvSpPr>
        <p:spPr>
          <a:xfrm>
            <a:off x="8048539" y="215905"/>
            <a:ext cx="2806815" cy="2418238"/>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3F21F78-A098-43BD-828E-421CB4F08E6A}"/>
              </a:ext>
            </a:extLst>
          </p:cNvPr>
          <p:cNvSpPr txBox="1"/>
          <p:nvPr/>
        </p:nvSpPr>
        <p:spPr>
          <a:xfrm>
            <a:off x="1350626" y="704675"/>
            <a:ext cx="1937858" cy="1200329"/>
          </a:xfrm>
          <a:prstGeom prst="rect">
            <a:avLst/>
          </a:prstGeom>
          <a:noFill/>
        </p:spPr>
        <p:txBody>
          <a:bodyPr wrap="square" rtlCol="0">
            <a:spAutoFit/>
          </a:bodyPr>
          <a:lstStyle/>
          <a:p>
            <a:r>
              <a:rPr lang="en-US" sz="2400" b="1" dirty="0">
                <a:solidFill>
                  <a:schemeClr val="bg1"/>
                </a:solidFill>
                <a:latin typeface="+mj-lt"/>
              </a:rPr>
              <a:t>GET AND UPLOAD DATA</a:t>
            </a:r>
            <a:endParaRPr lang="en-IN" sz="2400" b="1" dirty="0">
              <a:solidFill>
                <a:schemeClr val="bg1"/>
              </a:solidFill>
              <a:latin typeface="+mj-lt"/>
            </a:endParaRPr>
          </a:p>
        </p:txBody>
      </p:sp>
      <p:sp>
        <p:nvSpPr>
          <p:cNvPr id="13" name="TextBox 12">
            <a:extLst>
              <a:ext uri="{FF2B5EF4-FFF2-40B4-BE49-F238E27FC236}">
                <a16:creationId xmlns:a16="http://schemas.microsoft.com/office/drawing/2014/main" id="{08FB738E-D1E3-46F0-8980-CB4911072BF5}"/>
              </a:ext>
            </a:extLst>
          </p:cNvPr>
          <p:cNvSpPr txBox="1"/>
          <p:nvPr/>
        </p:nvSpPr>
        <p:spPr>
          <a:xfrm>
            <a:off x="3507299" y="721453"/>
            <a:ext cx="2014754" cy="1200329"/>
          </a:xfrm>
          <a:prstGeom prst="rect">
            <a:avLst/>
          </a:prstGeom>
          <a:noFill/>
        </p:spPr>
        <p:txBody>
          <a:bodyPr wrap="square" rtlCol="0">
            <a:spAutoFit/>
          </a:bodyPr>
          <a:lstStyle/>
          <a:p>
            <a:r>
              <a:rPr lang="en-US" sz="2400" b="1" dirty="0">
                <a:solidFill>
                  <a:schemeClr val="bg1"/>
                </a:solidFill>
                <a:latin typeface="+mj-lt"/>
              </a:rPr>
              <a:t>EXPLORATORY</a:t>
            </a:r>
          </a:p>
          <a:p>
            <a:r>
              <a:rPr lang="en-US" sz="2400" b="1" dirty="0">
                <a:solidFill>
                  <a:schemeClr val="bg1"/>
                </a:solidFill>
                <a:latin typeface="+mj-lt"/>
              </a:rPr>
              <a:t>DATA </a:t>
            </a:r>
          </a:p>
          <a:p>
            <a:r>
              <a:rPr lang="en-US" sz="2400" b="1" dirty="0">
                <a:solidFill>
                  <a:schemeClr val="bg1"/>
                </a:solidFill>
                <a:latin typeface="+mj-lt"/>
              </a:rPr>
              <a:t>ANALYSIS</a:t>
            </a:r>
            <a:endParaRPr lang="en-IN" sz="2400" b="1" dirty="0">
              <a:solidFill>
                <a:schemeClr val="bg1"/>
              </a:solidFill>
              <a:latin typeface="+mj-lt"/>
            </a:endParaRPr>
          </a:p>
        </p:txBody>
      </p:sp>
      <p:sp>
        <p:nvSpPr>
          <p:cNvPr id="14" name="TextBox 13">
            <a:extLst>
              <a:ext uri="{FF2B5EF4-FFF2-40B4-BE49-F238E27FC236}">
                <a16:creationId xmlns:a16="http://schemas.microsoft.com/office/drawing/2014/main" id="{D5BCAC85-D083-40A8-9AEE-5D08B9EE0289}"/>
              </a:ext>
            </a:extLst>
          </p:cNvPr>
          <p:cNvSpPr txBox="1"/>
          <p:nvPr/>
        </p:nvSpPr>
        <p:spPr>
          <a:xfrm>
            <a:off x="5740866" y="721453"/>
            <a:ext cx="1963024" cy="1200329"/>
          </a:xfrm>
          <a:prstGeom prst="rect">
            <a:avLst/>
          </a:prstGeom>
          <a:noFill/>
        </p:spPr>
        <p:txBody>
          <a:bodyPr wrap="square" rtlCol="0">
            <a:spAutoFit/>
          </a:bodyPr>
          <a:lstStyle/>
          <a:p>
            <a:r>
              <a:rPr lang="en-US" sz="2400" b="1" dirty="0">
                <a:solidFill>
                  <a:schemeClr val="bg1"/>
                </a:solidFill>
                <a:latin typeface="+mj-lt"/>
              </a:rPr>
              <a:t>CREATE DASHBOARD/REPORTS</a:t>
            </a:r>
            <a:endParaRPr lang="en-IN" sz="2400" b="1" dirty="0">
              <a:solidFill>
                <a:schemeClr val="bg1"/>
              </a:solidFill>
              <a:latin typeface="+mj-lt"/>
            </a:endParaRPr>
          </a:p>
        </p:txBody>
      </p:sp>
      <p:sp>
        <p:nvSpPr>
          <p:cNvPr id="15" name="TextBox 14">
            <a:extLst>
              <a:ext uri="{FF2B5EF4-FFF2-40B4-BE49-F238E27FC236}">
                <a16:creationId xmlns:a16="http://schemas.microsoft.com/office/drawing/2014/main" id="{C212B31E-B7C5-4252-8399-9DFC039C7BE2}"/>
              </a:ext>
            </a:extLst>
          </p:cNvPr>
          <p:cNvSpPr txBox="1"/>
          <p:nvPr/>
        </p:nvSpPr>
        <p:spPr>
          <a:xfrm>
            <a:off x="8048539" y="721453"/>
            <a:ext cx="1963024" cy="1569660"/>
          </a:xfrm>
          <a:prstGeom prst="rect">
            <a:avLst/>
          </a:prstGeom>
          <a:noFill/>
        </p:spPr>
        <p:txBody>
          <a:bodyPr wrap="square" rtlCol="0">
            <a:spAutoFit/>
          </a:bodyPr>
          <a:lstStyle/>
          <a:p>
            <a:r>
              <a:rPr lang="en-US" sz="2400" b="1" dirty="0">
                <a:solidFill>
                  <a:schemeClr val="bg1"/>
                </a:solidFill>
                <a:latin typeface="+mj-lt"/>
              </a:rPr>
              <a:t>PUBLISH YOUR DASHBOARD/REPORT</a:t>
            </a:r>
            <a:endParaRPr lang="en-IN" sz="2400" b="1" dirty="0">
              <a:solidFill>
                <a:schemeClr val="bg1"/>
              </a:solidFill>
              <a:latin typeface="+mj-lt"/>
            </a:endParaRPr>
          </a:p>
        </p:txBody>
      </p:sp>
      <p:sp>
        <p:nvSpPr>
          <p:cNvPr id="4" name="Rectangle 3">
            <a:extLst>
              <a:ext uri="{FF2B5EF4-FFF2-40B4-BE49-F238E27FC236}">
                <a16:creationId xmlns:a16="http://schemas.microsoft.com/office/drawing/2014/main" id="{EAE92A1D-5CCB-4590-A15F-F443F0C9EAD4}"/>
              </a:ext>
            </a:extLst>
          </p:cNvPr>
          <p:cNvSpPr/>
          <p:nvPr/>
        </p:nvSpPr>
        <p:spPr>
          <a:xfrm>
            <a:off x="5800163" y="3874271"/>
            <a:ext cx="591671" cy="323143"/>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790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9653" r="32359"/>
          <a:stretch/>
        </p:blipFill>
        <p:spPr>
          <a:xfrm>
            <a:off x="5400675" y="260350"/>
            <a:ext cx="6499502" cy="5940425"/>
          </a:xfrm>
          <a:noFill/>
        </p:spPr>
      </p:pic>
      <p:sp>
        <p:nvSpPr>
          <p:cNvPr id="3" name="TextBox 2">
            <a:extLst>
              <a:ext uri="{FF2B5EF4-FFF2-40B4-BE49-F238E27FC236}">
                <a16:creationId xmlns:a16="http://schemas.microsoft.com/office/drawing/2014/main" id="{512D05AA-FC87-4EE0-A9F5-EBC29495E972}"/>
              </a:ext>
            </a:extLst>
          </p:cNvPr>
          <p:cNvSpPr txBox="1"/>
          <p:nvPr/>
        </p:nvSpPr>
        <p:spPr>
          <a:xfrm>
            <a:off x="371475" y="1596928"/>
            <a:ext cx="4810125" cy="32672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kern="1200">
                <a:solidFill>
                  <a:schemeClr val="accent5"/>
                </a:solidFill>
                <a:latin typeface="+mj-lt"/>
                <a:ea typeface="+mj-ea"/>
                <a:cs typeface="+mj-cs"/>
              </a:rPr>
              <a:t>INSIGHTS</a:t>
            </a:r>
          </a:p>
        </p:txBody>
      </p:sp>
      <p:sp>
        <p:nvSpPr>
          <p:cNvPr id="22" name="Slide Number Placeholder 3">
            <a:extLst>
              <a:ext uri="{FF2B5EF4-FFF2-40B4-BE49-F238E27FC236}">
                <a16:creationId xmlns:a16="http://schemas.microsoft.com/office/drawing/2014/main" id="{4DEA01E2-6328-6B56-3FAE-2983E53ADF27}"/>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noProof="0" smtClean="0"/>
              <a:pPr>
                <a:spcAft>
                  <a:spcPts val="600"/>
                </a:spcAft>
              </a:pPr>
              <a:t>5</a:t>
            </a:fld>
            <a:endParaRPr lang="en-US" noProof="0"/>
          </a:p>
        </p:txBody>
      </p:sp>
    </p:spTree>
    <p:extLst>
      <p:ext uri="{BB962C8B-B14F-4D97-AF65-F5344CB8AC3E}">
        <p14:creationId xmlns:p14="http://schemas.microsoft.com/office/powerpoint/2010/main" val="19607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1334424"/>
            <a:ext cx="4448175" cy="1520824"/>
          </a:xfrm>
        </p:spPr>
        <p:txBody>
          <a:bodyPr anchor="b">
            <a:normAutofit/>
          </a:bodyPr>
          <a:lstStyle/>
          <a:p>
            <a:r>
              <a:rPr lang="en-US" dirty="0"/>
              <a:t>Insight - 1</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pic>
        <p:nvPicPr>
          <p:cNvPr id="10" name="Picture Placeholder 12">
            <a:extLst>
              <a:ext uri="{FF2B5EF4-FFF2-40B4-BE49-F238E27FC236}">
                <a16:creationId xmlns:a16="http://schemas.microsoft.com/office/drawing/2014/main" id="{AC9C623A-7466-4F9E-81D9-23D1FA9B7379}"/>
              </a:ext>
              <a:ext uri="{C183D7F6-B498-43B3-948B-1728B52AA6E4}">
                <adec:decorative xmlns:adec="http://schemas.microsoft.com/office/drawing/2017/decorative" val="1"/>
              </a:ext>
            </a:extLst>
          </p:cNvPr>
          <p:cNvPicPr>
            <a:picLocks noChangeAspect="1"/>
          </p:cNvPicPr>
          <p:nvPr/>
        </p:nvPicPr>
        <p:blipFill rotWithShape="1">
          <a:blip r:embed="rId2"/>
          <a:srcRect l="7990" r="7239" b="-1"/>
          <a:stretch/>
        </p:blipFill>
        <p:spPr>
          <a:xfrm>
            <a:off x="3609563" y="3118775"/>
            <a:ext cx="2927311" cy="3081999"/>
          </a:xfrm>
          <a:prstGeom prst="rect">
            <a:avLst/>
          </a:prstGeom>
          <a:noFill/>
        </p:spPr>
      </p:pic>
      <p:sp>
        <p:nvSpPr>
          <p:cNvPr id="7" name="Content Placeholder 6">
            <a:extLst>
              <a:ext uri="{FF2B5EF4-FFF2-40B4-BE49-F238E27FC236}">
                <a16:creationId xmlns:a16="http://schemas.microsoft.com/office/drawing/2014/main" id="{A7F42263-DE86-44BB-AC19-CD7982D365B2}"/>
              </a:ext>
            </a:extLst>
          </p:cNvPr>
          <p:cNvSpPr>
            <a:spLocks noGrp="1"/>
          </p:cNvSpPr>
          <p:nvPr>
            <p:ph sz="half" idx="1"/>
          </p:nvPr>
        </p:nvSpPr>
        <p:spPr>
          <a:xfrm>
            <a:off x="371475" y="3118776"/>
            <a:ext cx="2926800" cy="3081922"/>
          </a:xfrm>
        </p:spPr>
        <p:txBody>
          <a:bodyPr>
            <a:normAutofit/>
          </a:bodyPr>
          <a:lstStyle/>
          <a:p>
            <a:pPr marL="0" indent="0">
              <a:buNone/>
            </a:pPr>
            <a:endParaRPr lang="en-US" b="1" dirty="0"/>
          </a:p>
          <a:p>
            <a:r>
              <a:rPr lang="en-US" b="1" dirty="0"/>
              <a:t>POPULAR </a:t>
            </a:r>
            <a:r>
              <a:rPr lang="en-US" b="1" dirty="0">
                <a:highlight>
                  <a:srgbClr val="FFFF00"/>
                </a:highlight>
              </a:rPr>
              <a:t>GENRE</a:t>
            </a:r>
            <a:r>
              <a:rPr lang="en-US" b="1" dirty="0"/>
              <a:t> OF THE VIDEO GAMES HAS </a:t>
            </a:r>
            <a:r>
              <a:rPr lang="en-US" b="1" dirty="0">
                <a:highlight>
                  <a:srgbClr val="FFFF00"/>
                </a:highlight>
              </a:rPr>
              <a:t>EVOLVED</a:t>
            </a:r>
            <a:r>
              <a:rPr lang="en-US" b="1" dirty="0"/>
              <a:t> OVER THE YEARS.</a:t>
            </a:r>
          </a:p>
        </p:txBody>
      </p:sp>
      <p:pic>
        <p:nvPicPr>
          <p:cNvPr id="21" name="Picture Placeholder 20">
            <a:extLst>
              <a:ext uri="{FF2B5EF4-FFF2-40B4-BE49-F238E27FC236}">
                <a16:creationId xmlns:a16="http://schemas.microsoft.com/office/drawing/2014/main" id="{52606BF5-A342-4E66-9A1B-8AAE59ED4DBA}"/>
              </a:ext>
            </a:extLst>
          </p:cNvPr>
          <p:cNvPicPr>
            <a:picLocks noGrp="1" noChangeAspect="1"/>
          </p:cNvPicPr>
          <p:nvPr>
            <p:ph type="pic" sz="quarter" idx="15"/>
          </p:nvPr>
        </p:nvPicPr>
        <p:blipFill rotWithShape="1">
          <a:blip r:embed="rId3"/>
          <a:srcRect r="6974"/>
          <a:stretch/>
        </p:blipFill>
        <p:spPr>
          <a:xfrm>
            <a:off x="4908415" y="-4277"/>
            <a:ext cx="7283585" cy="6204974"/>
          </a:xfrm>
          <a:noFill/>
        </p:spPr>
      </p:pic>
    </p:spTree>
    <p:extLst>
      <p:ext uri="{BB962C8B-B14F-4D97-AF65-F5344CB8AC3E}">
        <p14:creationId xmlns:p14="http://schemas.microsoft.com/office/powerpoint/2010/main" val="324238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Insight - 2</a:t>
            </a: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lstStyle/>
          <a:p>
            <a:endParaRPr lang="en-US" dirty="0"/>
          </a:p>
          <a:p>
            <a:endParaRPr lang="en-US" dirty="0"/>
          </a:p>
          <a:p>
            <a:endParaRPr lang="en-US" dirty="0"/>
          </a:p>
          <a:p>
            <a:pPr marL="0" indent="0">
              <a:buNone/>
            </a:pPr>
            <a:endParaRPr lang="en-US" sz="2000" b="1" dirty="0"/>
          </a:p>
          <a:p>
            <a:r>
              <a:rPr lang="en-US" sz="2000" b="1" i="0" dirty="0">
                <a:effectLst/>
                <a:highlight>
                  <a:srgbClr val="000000"/>
                </a:highlight>
              </a:rPr>
              <a:t>MOST INCOME </a:t>
            </a:r>
            <a:r>
              <a:rPr lang="en-US" sz="2000" b="1" i="0" dirty="0">
                <a:effectLst/>
              </a:rPr>
              <a:t>GENERATING GAMES OF ALL TIMES AMONG </a:t>
            </a:r>
            <a:r>
              <a:rPr lang="en-US" sz="2000" b="1" i="0" dirty="0">
                <a:effectLst/>
                <a:highlight>
                  <a:srgbClr val="000000"/>
                </a:highlight>
              </a:rPr>
              <a:t>ALL GENRE</a:t>
            </a:r>
            <a:r>
              <a:rPr lang="en-US" sz="2000" b="1" i="0" dirty="0">
                <a:effectLst/>
              </a:rPr>
              <a:t>.</a:t>
            </a:r>
            <a:br>
              <a:rPr lang="en-US" dirty="0"/>
            </a:br>
            <a:endParaRPr lang="en-US" b="1"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4" name="Picture 3">
            <a:extLst>
              <a:ext uri="{FF2B5EF4-FFF2-40B4-BE49-F238E27FC236}">
                <a16:creationId xmlns:a16="http://schemas.microsoft.com/office/drawing/2014/main" id="{FEB60B36-56D2-4A62-AC8C-CDCF7C6C908D}"/>
              </a:ext>
            </a:extLst>
          </p:cNvPr>
          <p:cNvPicPr>
            <a:picLocks noChangeAspect="1"/>
          </p:cNvPicPr>
          <p:nvPr/>
        </p:nvPicPr>
        <p:blipFill rotWithShape="1">
          <a:blip r:embed="rId2"/>
          <a:srcRect t="1276" r="1462" b="-1276"/>
          <a:stretch/>
        </p:blipFill>
        <p:spPr>
          <a:xfrm>
            <a:off x="117445" y="1282896"/>
            <a:ext cx="7977930" cy="5004967"/>
          </a:xfrm>
          <a:prstGeom prst="rect">
            <a:avLst/>
          </a:prstGeom>
        </p:spPr>
      </p:pic>
      <p:sp>
        <p:nvSpPr>
          <p:cNvPr id="12" name="Oval 11">
            <a:extLst>
              <a:ext uri="{FF2B5EF4-FFF2-40B4-BE49-F238E27FC236}">
                <a16:creationId xmlns:a16="http://schemas.microsoft.com/office/drawing/2014/main" id="{5816171C-0C2D-48DD-AFF9-5FB17A497292}"/>
              </a:ext>
            </a:extLst>
          </p:cNvPr>
          <p:cNvSpPr/>
          <p:nvPr/>
        </p:nvSpPr>
        <p:spPr>
          <a:xfrm>
            <a:off x="755009" y="1459684"/>
            <a:ext cx="6384022" cy="461395"/>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noFill/>
            </a:endParaRPr>
          </a:p>
        </p:txBody>
      </p:sp>
      <p:sp>
        <p:nvSpPr>
          <p:cNvPr id="13" name="Oval 12">
            <a:extLst>
              <a:ext uri="{FF2B5EF4-FFF2-40B4-BE49-F238E27FC236}">
                <a16:creationId xmlns:a16="http://schemas.microsoft.com/office/drawing/2014/main" id="{B6424F7D-3B8A-47CA-B998-46F5A8235E06}"/>
              </a:ext>
            </a:extLst>
          </p:cNvPr>
          <p:cNvSpPr/>
          <p:nvPr/>
        </p:nvSpPr>
        <p:spPr>
          <a:xfrm>
            <a:off x="630571" y="5219350"/>
            <a:ext cx="7355747" cy="486562"/>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4458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Insight - 3</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6" name="Picture 5">
            <a:extLst>
              <a:ext uri="{FF2B5EF4-FFF2-40B4-BE49-F238E27FC236}">
                <a16:creationId xmlns:a16="http://schemas.microsoft.com/office/drawing/2014/main" id="{F81007E2-EB3B-4C6D-8367-60584A620A1C}"/>
              </a:ext>
            </a:extLst>
          </p:cNvPr>
          <p:cNvPicPr>
            <a:picLocks noChangeAspect="1"/>
          </p:cNvPicPr>
          <p:nvPr/>
        </p:nvPicPr>
        <p:blipFill rotWithShape="1">
          <a:blip r:embed="rId2"/>
          <a:srcRect l="-1" t="754" r="950"/>
          <a:stretch/>
        </p:blipFill>
        <p:spPr>
          <a:xfrm>
            <a:off x="371475" y="1155940"/>
            <a:ext cx="7029990" cy="5094620"/>
          </a:xfrm>
          <a:prstGeom prst="rect">
            <a:avLst/>
          </a:prstGeom>
        </p:spPr>
      </p:pic>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lstStyle/>
          <a:p>
            <a:endParaRPr lang="en-US" dirty="0"/>
          </a:p>
          <a:p>
            <a:endParaRPr lang="en-US" dirty="0"/>
          </a:p>
          <a:p>
            <a:endParaRPr lang="en-US" dirty="0"/>
          </a:p>
          <a:p>
            <a:pPr marL="0" indent="0">
              <a:buNone/>
            </a:pPr>
            <a:endParaRPr lang="en-US" sz="2000" b="1" dirty="0"/>
          </a:p>
          <a:p>
            <a:r>
              <a:rPr lang="en-US" sz="2000" b="1" i="0" dirty="0">
                <a:effectLst/>
              </a:rPr>
              <a:t>MOST INCOME GENERATING </a:t>
            </a:r>
            <a:r>
              <a:rPr lang="en-US" sz="2000" b="1" dirty="0"/>
              <a:t>YEAR </a:t>
            </a:r>
            <a:r>
              <a:rPr lang="en-US" sz="2000" b="1" i="0" dirty="0">
                <a:effectLst/>
              </a:rPr>
              <a:t>AMONG ALL </a:t>
            </a:r>
            <a:r>
              <a:rPr lang="en-US" sz="2000" b="1" dirty="0"/>
              <a:t>YEARS TILL 2018</a:t>
            </a:r>
            <a:r>
              <a:rPr lang="en-US" sz="2000" b="1" i="0" dirty="0">
                <a:effectLst/>
              </a:rPr>
              <a:t>.</a:t>
            </a:r>
            <a:br>
              <a:rPr lang="en-US" dirty="0"/>
            </a:br>
            <a:endParaRPr lang="en-US" b="1" dirty="0"/>
          </a:p>
        </p:txBody>
      </p:sp>
      <p:sp>
        <p:nvSpPr>
          <p:cNvPr id="13" name="Oval 12">
            <a:extLst>
              <a:ext uri="{FF2B5EF4-FFF2-40B4-BE49-F238E27FC236}">
                <a16:creationId xmlns:a16="http://schemas.microsoft.com/office/drawing/2014/main" id="{B6424F7D-3B8A-47CA-B998-46F5A8235E06}"/>
              </a:ext>
            </a:extLst>
          </p:cNvPr>
          <p:cNvSpPr/>
          <p:nvPr/>
        </p:nvSpPr>
        <p:spPr>
          <a:xfrm>
            <a:off x="5622838" y="1535185"/>
            <a:ext cx="350124" cy="471537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331708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29958"/>
            <a:ext cx="11520487" cy="758824"/>
          </a:xfrm>
        </p:spPr>
        <p:txBody>
          <a:bodyPr/>
          <a:lstStyle/>
          <a:p>
            <a:r>
              <a:rPr lang="en-US" dirty="0"/>
              <a:t>Insight - 4</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6" name="Picture 5">
            <a:extLst>
              <a:ext uri="{FF2B5EF4-FFF2-40B4-BE49-F238E27FC236}">
                <a16:creationId xmlns:a16="http://schemas.microsoft.com/office/drawing/2014/main" id="{F81007E2-EB3B-4C6D-8367-60584A620A1C}"/>
              </a:ext>
            </a:extLst>
          </p:cNvPr>
          <p:cNvPicPr>
            <a:picLocks noChangeAspect="1"/>
          </p:cNvPicPr>
          <p:nvPr/>
        </p:nvPicPr>
        <p:blipFill>
          <a:blip r:embed="rId2"/>
          <a:srcRect t="2941" b="2941"/>
          <a:stretch/>
        </p:blipFill>
        <p:spPr>
          <a:xfrm>
            <a:off x="371475" y="1155940"/>
            <a:ext cx="7029990" cy="5094620"/>
          </a:xfrm>
          <a:prstGeom prst="rect">
            <a:avLst/>
          </a:prstGeom>
        </p:spPr>
      </p:pic>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254768" y="1535185"/>
            <a:ext cx="3498208" cy="4504888"/>
          </a:xfrm>
          <a:solidFill>
            <a:srgbClr val="4276AA"/>
          </a:solidFill>
        </p:spPr>
        <p:txBody>
          <a:bodyPr>
            <a:noAutofit/>
          </a:bodyPr>
          <a:lstStyle/>
          <a:p>
            <a:pPr algn="l"/>
            <a:r>
              <a:rPr lang="en-US" sz="2000" b="1" i="0" dirty="0">
                <a:effectLst/>
              </a:rPr>
              <a:t>FROM THE GRAPHS, WE CAN SEE THAT PLAYSTATION HAD THE MOST AMOUNT OS SALES, AND NORTH AMERICA HAS CONTRIBUTED TO THE MOST SALES IN ALL PLATFORMS. </a:t>
            </a:r>
          </a:p>
          <a:p>
            <a:pPr algn="l"/>
            <a:r>
              <a:rPr lang="en-US" sz="2000" b="1" dirty="0"/>
              <a:t>BASED ON MY RESEARCH PLAYSTATION WAS STARTED AS EARLY AS 1994, WHEREAS XBOX WAS CREATED IN 2001 AND THEREFORE PLAYSTATION HAD A SLIGHTLY HIGHER AMOUNT OF SALES.</a:t>
            </a:r>
            <a:endParaRPr lang="en-US" sz="2000" b="1" i="0" dirty="0">
              <a:effectLst/>
            </a:endParaRPr>
          </a:p>
          <a:p>
            <a:pPr marL="0" indent="0">
              <a:buNone/>
            </a:pPr>
            <a:br>
              <a:rPr lang="en-US" sz="2000" b="1" dirty="0"/>
            </a:br>
            <a:endParaRPr lang="en-US" sz="2000" b="1" dirty="0"/>
          </a:p>
        </p:txBody>
      </p:sp>
      <p:sp>
        <p:nvSpPr>
          <p:cNvPr id="13" name="Oval 12">
            <a:extLst>
              <a:ext uri="{FF2B5EF4-FFF2-40B4-BE49-F238E27FC236}">
                <a16:creationId xmlns:a16="http://schemas.microsoft.com/office/drawing/2014/main" id="{B6424F7D-3B8A-47CA-B998-46F5A8235E06}"/>
              </a:ext>
            </a:extLst>
          </p:cNvPr>
          <p:cNvSpPr/>
          <p:nvPr/>
        </p:nvSpPr>
        <p:spPr>
          <a:xfrm>
            <a:off x="3542367" y="1560352"/>
            <a:ext cx="492738" cy="4715375"/>
          </a:xfrm>
          <a:prstGeom prst="ellipse">
            <a:avLst/>
          </a:prstGeom>
          <a:no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264287021"/>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274</TotalTime>
  <Words>653</Words>
  <Application>Microsoft Office PowerPoint</Application>
  <PresentationFormat>Widescreen</PresentationFormat>
  <Paragraphs>93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Agency FB</vt:lpstr>
      <vt:lpstr>Arial</vt:lpstr>
      <vt:lpstr>Calibri</vt:lpstr>
      <vt:lpstr>Calibri Light</vt:lpstr>
      <vt:lpstr>Office Theme</vt:lpstr>
      <vt:lpstr>Sales Insights – (Video Games Sales)</vt:lpstr>
      <vt:lpstr>Problem Statement</vt:lpstr>
      <vt:lpstr>What Will We Do?</vt:lpstr>
      <vt:lpstr>Power Bi</vt:lpstr>
      <vt:lpstr>PowerPoint Presentation</vt:lpstr>
      <vt:lpstr>Insight - 1</vt:lpstr>
      <vt:lpstr>Insight - 2</vt:lpstr>
      <vt:lpstr>Insight - 3</vt:lpstr>
      <vt:lpstr>Insight - 4</vt:lpstr>
      <vt:lpstr>Insight - 5</vt:lpstr>
      <vt:lpstr>Insight - 6</vt:lpstr>
      <vt:lpstr>PowerPoint Presentation</vt:lpstr>
      <vt:lpstr>PowerPoint Presentation</vt:lpstr>
      <vt:lpstr>PowerPoint Presentation</vt:lpstr>
      <vt:lpstr>PowerPoint Presentation</vt:lpstr>
      <vt:lpstr>PowerPoint Presentation</vt:lpstr>
      <vt:lpstr>Recommendations</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Insights – (Video Games Sales)</dc:title>
  <dc:creator>Harshil Gosai</dc:creator>
  <cp:lastModifiedBy>Harshil Gosai</cp:lastModifiedBy>
  <cp:revision>38</cp:revision>
  <dcterms:created xsi:type="dcterms:W3CDTF">2022-03-07T12:37:56Z</dcterms:created>
  <dcterms:modified xsi:type="dcterms:W3CDTF">2023-04-16T20:50:22Z</dcterms:modified>
</cp:coreProperties>
</file>